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82" r:id="rId2"/>
    <p:sldMasterId id="2147483915" r:id="rId3"/>
  </p:sldMasterIdLst>
  <p:notesMasterIdLst>
    <p:notesMasterId r:id="rId10"/>
  </p:notesMasterIdLst>
  <p:handoutMasterIdLst>
    <p:handoutMasterId r:id="rId11"/>
  </p:handoutMasterIdLst>
  <p:sldIdLst>
    <p:sldId id="257" r:id="rId4"/>
    <p:sldId id="279" r:id="rId5"/>
    <p:sldId id="280" r:id="rId6"/>
    <p:sldId id="281" r:id="rId7"/>
    <p:sldId id="282" r:id="rId8"/>
    <p:sldId id="283" r:id="rId9"/>
  </p:sldIdLst>
  <p:sldSz cx="9144000" cy="6858000" type="screen4x3"/>
  <p:notesSz cx="6997700" cy="92837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/>
        <a:cs typeface="ＭＳ Ｐゴシック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  <a:srgbClr val="66CCFF"/>
    <a:srgbClr val="99CCFF"/>
    <a:srgbClr val="000099"/>
    <a:srgbClr val="330099"/>
    <a:srgbClr val="990033"/>
    <a:srgbClr val="ECECE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465138">
              <a:defRPr sz="12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465138">
              <a:defRPr sz="12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fld id="{D291FE28-2061-4A55-88CD-C1C13C81731F}" type="datetime1">
              <a:rPr lang="en-US"/>
              <a:pPr>
                <a:defRPr/>
              </a:pPr>
              <a:t>6/4/2009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465138">
              <a:defRPr sz="12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465138">
              <a:defRPr sz="12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fld id="{F72ED0BD-4520-4654-9FF3-0FD418730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defTabSz="465138">
              <a:defRPr sz="12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 defTabSz="465138">
              <a:defRPr sz="12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fld id="{F18B7039-1D40-4CE4-9482-1E7B3F718309}" type="datetime1">
              <a:rPr lang="en-US"/>
              <a:pPr>
                <a:defRPr/>
              </a:pPr>
              <a:t>6/4/2009</a:t>
            </a:fld>
            <a:endParaRPr lang="en-US"/>
          </a:p>
        </p:txBody>
      </p:sp>
      <p:sp>
        <p:nvSpPr>
          <p:cNvPr id="7172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defTabSz="465138">
              <a:defRPr sz="12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 defTabSz="465138">
              <a:defRPr sz="1200">
                <a:latin typeface="Arial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fld id="{5BABD9C2-B07F-4E06-984E-771809DD85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96" charset="-128"/>
        <a:cs typeface="ＭＳ Ｐゴシック" pitchFamily="96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96" charset="-128"/>
        <a:cs typeface="ＭＳ Ｐゴシック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96" charset="-128"/>
        <a:cs typeface="ＭＳ Ｐゴシック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96" charset="-128"/>
        <a:cs typeface="ＭＳ Ｐゴシック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96" charset="-128"/>
        <a:cs typeface="ＭＳ Ｐゴシック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974725"/>
            <a:ext cx="64008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0000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4343400"/>
            <a:ext cx="4572000" cy="685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400">
                <a:solidFill>
                  <a:srgbClr val="990033"/>
                </a:solidFill>
              </a:defRPr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4724400"/>
            <a:ext cx="6019800" cy="9144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00BF5-C0D7-458C-BD97-C036F72D2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711CD-7CB5-4548-9B54-64A820BCB0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1B48E-859D-4853-9783-FE7D44F0C5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68271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FB91DD-8803-414A-93E5-639F659056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75026-25FF-47B9-A3C3-1E2A14B8DA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C63CC-8D34-410D-8B1B-E70D85B15F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C934C-BC3B-44E6-A5DC-38A8A106C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00">
                <a:latin typeface="Calibri" pitchFamily="34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D44C50-1212-42F5-98C2-CF6238B7E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E1036-85EE-443A-B612-6254AE975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68B70-E5E0-4220-B72C-574BB470CE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D6A4E-652F-4E1C-9722-918E4910DC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23337-864F-4DD7-859B-97D492EAB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105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pitchFamily="17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pitchFamily="17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fld id="{9A9ADC8D-D956-470B-9B39-7466B14DD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9" r:id="rId1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990033"/>
          </a:solidFill>
          <a:latin typeface="GillSans"/>
          <a:ea typeface="ＭＳ Ｐゴシック" pitchFamily="48" charset="-128"/>
          <a:cs typeface="GillSan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300">
          <a:solidFill>
            <a:srgbClr val="990033"/>
          </a:solidFill>
          <a:latin typeface="Gadget" pitchFamily="48" charset="0"/>
          <a:ea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300">
          <a:solidFill>
            <a:srgbClr val="990033"/>
          </a:solidFill>
          <a:latin typeface="Gadget" pitchFamily="48" charset="0"/>
          <a:ea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300">
          <a:solidFill>
            <a:srgbClr val="990033"/>
          </a:solidFill>
          <a:latin typeface="Gadget" pitchFamily="48" charset="0"/>
          <a:ea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300">
          <a:solidFill>
            <a:srgbClr val="990033"/>
          </a:solidFill>
          <a:latin typeface="Gadget" pitchFamily="48" charset="0"/>
          <a:ea typeface="ＭＳ Ｐゴシック" pitchFamily="4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800" kern="1200">
          <a:solidFill>
            <a:srgbClr val="000099"/>
          </a:solidFill>
          <a:latin typeface="Gill Sans"/>
          <a:ea typeface="ＭＳ Ｐゴシック" pitchFamily="48" charset="-128"/>
          <a:cs typeface="Gill San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defRPr sz="2400" kern="1200">
          <a:solidFill>
            <a:srgbClr val="330099"/>
          </a:solidFill>
          <a:latin typeface="Gill Sans"/>
          <a:ea typeface="ＭＳ Ｐゴシック" pitchFamily="48" charset="-128"/>
          <a:cs typeface="Gill San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rgbClr val="330099"/>
          </a:solidFill>
          <a:latin typeface="Gill Sans"/>
          <a:ea typeface="ＭＳ Ｐゴシック" pitchFamily="48" charset="-128"/>
          <a:cs typeface="Gill San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330099"/>
          </a:solidFill>
          <a:latin typeface="Gill Sans"/>
          <a:ea typeface="ＭＳ Ｐゴシック" pitchFamily="48" charset="-128"/>
          <a:cs typeface="Gill San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rgbClr val="330099"/>
          </a:solidFill>
          <a:latin typeface="Gill Sans"/>
          <a:ea typeface="ＭＳ Ｐゴシック" pitchFamily="48" charset="-128"/>
          <a:cs typeface="Gill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105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pitchFamily="17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pitchFamily="17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fld id="{351A27F6-713B-4FFA-9847-D51E5E142F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8" r:id="rId1"/>
    <p:sldLayoutId id="2147484389" r:id="rId2"/>
    <p:sldLayoutId id="2147484390" r:id="rId3"/>
    <p:sldLayoutId id="2147484400" r:id="rId4"/>
    <p:sldLayoutId id="2147484391" r:id="rId5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990033"/>
          </a:solidFill>
          <a:latin typeface="GillSans"/>
          <a:ea typeface="ＭＳ Ｐゴシック" pitchFamily="48" charset="-128"/>
          <a:cs typeface="GillSan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48" charset="-128"/>
          <a:cs typeface="GillSans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8" charset="0"/>
          <a:ea typeface="ＭＳ Ｐゴシック" pitchFamily="48" charset="-128"/>
          <a:cs typeface="ＭＳ Ｐゴシック" pitchFamily="4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8" charset="0"/>
          <a:ea typeface="ＭＳ Ｐゴシック" pitchFamily="48" charset="-128"/>
          <a:cs typeface="ＭＳ Ｐゴシック" pitchFamily="4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8" charset="0"/>
          <a:ea typeface="ＭＳ Ｐゴシック" pitchFamily="48" charset="-128"/>
          <a:cs typeface="ＭＳ Ｐゴシック" pitchFamily="4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8" charset="0"/>
          <a:ea typeface="ＭＳ Ｐゴシック" pitchFamily="48" charset="-128"/>
          <a:cs typeface="ＭＳ Ｐゴシック" pitchFamily="4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000099"/>
          </a:solidFill>
          <a:latin typeface="Gill Sans"/>
          <a:ea typeface="ＭＳ Ｐゴシック" pitchFamily="48" charset="-128"/>
          <a:cs typeface="Gill San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00099"/>
          </a:solidFill>
          <a:latin typeface="Gill Sans"/>
          <a:ea typeface="ＭＳ Ｐゴシック" pitchFamily="48" charset="-128"/>
          <a:cs typeface="Gill San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000099"/>
          </a:solidFill>
          <a:latin typeface="Gill Sans"/>
          <a:ea typeface="ＭＳ Ｐゴシック" pitchFamily="48" charset="-128"/>
          <a:cs typeface="Gill San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000099"/>
          </a:solidFill>
          <a:latin typeface="Gill Sans"/>
          <a:ea typeface="ＭＳ Ｐゴシック" pitchFamily="48" charset="-128"/>
          <a:cs typeface="Gill San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rgbClr val="000099"/>
          </a:solidFill>
          <a:latin typeface="Gill Sans"/>
          <a:ea typeface="ＭＳ Ｐゴシック" pitchFamily="48" charset="-128"/>
          <a:cs typeface="Gill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08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105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pitchFamily="17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457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ill Sans" pitchFamily="17" charset="0"/>
                <a:ea typeface="ＭＳ Ｐゴシック" pitchFamily="17" charset="-128"/>
                <a:cs typeface="+mn-cs"/>
              </a:defRPr>
            </a:lvl1pPr>
          </a:lstStyle>
          <a:p>
            <a:pPr>
              <a:defRPr/>
            </a:pPr>
            <a:fld id="{7B6E3A85-E37E-4DF4-BBF2-4511AD1B0D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990033"/>
          </a:solidFill>
          <a:latin typeface="GillSans"/>
          <a:ea typeface="ＭＳ Ｐゴシック" pitchFamily="96" charset="-128"/>
          <a:cs typeface="GillSan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96" charset="-128"/>
          <a:cs typeface="GillSans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96" charset="-128"/>
          <a:cs typeface="GillSans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96" charset="-128"/>
          <a:cs typeface="GillSans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990033"/>
          </a:solidFill>
          <a:latin typeface="GillSans" pitchFamily="96" charset="0"/>
          <a:ea typeface="ＭＳ Ｐゴシック" pitchFamily="96" charset="-128"/>
          <a:cs typeface="GillSans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96" charset="0"/>
          <a:ea typeface="ＭＳ Ｐゴシック" pitchFamily="96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96" charset="0"/>
          <a:ea typeface="ＭＳ Ｐゴシック" pitchFamily="96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96" charset="0"/>
          <a:ea typeface="ＭＳ Ｐゴシック" pitchFamily="96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Gadget" pitchFamily="96" charset="0"/>
          <a:ea typeface="ＭＳ Ｐゴシック" pitchFamily="96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000099"/>
          </a:solidFill>
          <a:latin typeface="Gill Sans"/>
          <a:ea typeface="ＭＳ Ｐゴシック" pitchFamily="96" charset="-128"/>
          <a:cs typeface="Gill San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rgbClr val="000099"/>
          </a:solidFill>
          <a:latin typeface="Gill Sans"/>
          <a:ea typeface="ＭＳ Ｐゴシック" pitchFamily="96" charset="-128"/>
          <a:cs typeface="Gill San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ern="1200">
          <a:solidFill>
            <a:srgbClr val="000099"/>
          </a:solidFill>
          <a:latin typeface="+mn-lt"/>
          <a:ea typeface="ＭＳ Ｐゴシック" pitchFamily="96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000099"/>
          </a:solidFill>
          <a:latin typeface="+mn-lt"/>
          <a:ea typeface="ＭＳ Ｐゴシック" pitchFamily="96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rgbClr val="000099"/>
          </a:solidFill>
          <a:latin typeface="+mn-lt"/>
          <a:ea typeface="ＭＳ Ｐゴシック" pitchFamily="96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5"/>
          <p:cNvSpPr>
            <a:spLocks noGrp="1"/>
          </p:cNvSpPr>
          <p:nvPr>
            <p:ph type="ctr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>
                <a:latin typeface="Gill Sans MT" pitchFamily="34" charset="0"/>
                <a:ea typeface="ＭＳ Ｐゴシック"/>
              </a:rPr>
              <a:t>Archive Access Tool</a:t>
            </a:r>
          </a:p>
        </p:txBody>
      </p:sp>
      <p:sp>
        <p:nvSpPr>
          <p:cNvPr id="5123" name="Subtitle 6"/>
          <p:cNvSpPr>
            <a:spLocks noGrp="1"/>
          </p:cNvSpPr>
          <p:nvPr>
            <p:ph type="subTitle" idx="1"/>
          </p:nvPr>
        </p:nvSpPr>
        <p:spPr bwMode="auto">
          <a:xfrm>
            <a:off x="457200" y="974725"/>
            <a:ext cx="7772400" cy="10842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latin typeface="Gill Sans MT" pitchFamily="34" charset="0"/>
                <a:ea typeface="ＭＳ Ｐゴシック"/>
              </a:rPr>
              <a:t>Review of SSS Readiness for EVLA Shared Risk Observing,  June 5, 2009</a:t>
            </a:r>
          </a:p>
        </p:txBody>
      </p:sp>
      <p:sp>
        <p:nvSpPr>
          <p:cNvPr id="5124" name="Text Placeholder 7"/>
          <p:cNvSpPr>
            <a:spLocks noGrp="1"/>
          </p:cNvSpPr>
          <p:nvPr>
            <p:ph type="body" sz="quarter" idx="13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 smtClean="0">
                <a:latin typeface="Gill Sans MT" pitchFamily="34" charset="0"/>
                <a:ea typeface="ＭＳ Ｐゴシック"/>
              </a:rPr>
              <a:t>John Benson</a:t>
            </a:r>
          </a:p>
        </p:txBody>
      </p:sp>
      <p:sp>
        <p:nvSpPr>
          <p:cNvPr id="5125" name="Text Placeholder 8"/>
          <p:cNvSpPr>
            <a:spLocks noGrp="1"/>
          </p:cNvSpPr>
          <p:nvPr>
            <p:ph type="body" sz="quarter" idx="14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/>
            <a:r>
              <a:rPr lang="en-US" dirty="0" smtClean="0">
                <a:latin typeface="Gill Sans MT" pitchFamily="34" charset="0"/>
                <a:ea typeface="ＭＳ Ｐゴシック"/>
              </a:rPr>
              <a:t>Scientist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/>
              </a:rPr>
              <a:t>AAT – Archive Components</a:t>
            </a:r>
            <a:endParaRPr lang="en-US" dirty="0" smtClean="0">
              <a:ea typeface="ＭＳ Ｐゴシック"/>
            </a:endParaRPr>
          </a:p>
        </p:txBody>
      </p:sp>
      <p:sp>
        <p:nvSpPr>
          <p:cNvPr id="614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/>
              </a:rPr>
              <a:t>Data ingest and storage</a:t>
            </a:r>
          </a:p>
          <a:p>
            <a:pPr lvl="1"/>
            <a:r>
              <a:rPr lang="en-US" dirty="0" smtClean="0">
                <a:ea typeface="ＭＳ Ｐゴシック"/>
              </a:rPr>
              <a:t>Archive storage uses ESO NGAS system (with ALMA)</a:t>
            </a:r>
          </a:p>
          <a:p>
            <a:pPr lvl="1"/>
            <a:r>
              <a:rPr lang="en-US" dirty="0" smtClean="0">
                <a:ea typeface="ＭＳ Ｐゴシック"/>
              </a:rPr>
              <a:t>Ingest data types</a:t>
            </a:r>
          </a:p>
          <a:p>
            <a:pPr lvl="2"/>
            <a:r>
              <a:rPr lang="en-US" dirty="0" smtClean="0">
                <a:ea typeface="ＭＳ Ｐゴシック"/>
              </a:rPr>
              <a:t>Raw telescope data in real time</a:t>
            </a:r>
          </a:p>
          <a:p>
            <a:pPr lvl="2"/>
            <a:r>
              <a:rPr lang="en-US" dirty="0" smtClean="0">
                <a:ea typeface="ＭＳ Ｐゴシック"/>
              </a:rPr>
              <a:t>Science data products</a:t>
            </a:r>
          </a:p>
          <a:p>
            <a:pPr lvl="2"/>
            <a:r>
              <a:rPr lang="en-US" dirty="0" smtClean="0">
                <a:ea typeface="ＭＳ Ｐゴシック"/>
              </a:rPr>
              <a:t>Calibration data</a:t>
            </a:r>
          </a:p>
          <a:p>
            <a:pPr lvl="2"/>
            <a:r>
              <a:rPr lang="en-US" dirty="0" smtClean="0">
                <a:ea typeface="ＭＳ Ｐゴシック"/>
              </a:rPr>
              <a:t>Logs, scripts, proposals</a:t>
            </a:r>
          </a:p>
          <a:p>
            <a:pPr lvl="1"/>
            <a:r>
              <a:rPr lang="en-US" dirty="0" smtClean="0">
                <a:ea typeface="ＭＳ Ｐゴシック"/>
              </a:rPr>
              <a:t>Meta data retrieval and storage</a:t>
            </a:r>
          </a:p>
          <a:p>
            <a:pPr lvl="2"/>
            <a:r>
              <a:rPr lang="en-US" dirty="0" smtClean="0">
                <a:ea typeface="ＭＳ Ｐゴシック"/>
              </a:rPr>
              <a:t>Meta data miner programs based on data file  formats</a:t>
            </a:r>
          </a:p>
          <a:p>
            <a:pPr lvl="2"/>
            <a:r>
              <a:rPr lang="en-US" dirty="0" smtClean="0">
                <a:ea typeface="ＭＳ Ｐゴシック"/>
              </a:rPr>
              <a:t>Meta data storage – Oracle 11g databases</a:t>
            </a:r>
            <a:endParaRPr lang="en-US" dirty="0" smtClean="0">
              <a:ea typeface="ＭＳ Ｐゴシック"/>
            </a:endParaRPr>
          </a:p>
          <a:p>
            <a:endParaRPr lang="en-US" dirty="0" smtClean="0">
              <a:ea typeface="ＭＳ Ｐゴシック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AAT – Archive User Access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 Interface - queries</a:t>
            </a:r>
          </a:p>
          <a:p>
            <a:pPr lvl="1"/>
            <a:r>
              <a:rPr lang="en-US" dirty="0" smtClean="0"/>
              <a:t>Web-based query tools </a:t>
            </a:r>
          </a:p>
          <a:p>
            <a:pPr lvl="1"/>
            <a:r>
              <a:rPr lang="en-US" dirty="0" smtClean="0"/>
              <a:t>Python scripts</a:t>
            </a:r>
          </a:p>
          <a:p>
            <a:r>
              <a:rPr lang="en-US" dirty="0" smtClean="0"/>
              <a:t>User interface – query response</a:t>
            </a:r>
          </a:p>
          <a:p>
            <a:pPr lvl="1"/>
            <a:r>
              <a:rPr lang="en-US" dirty="0" smtClean="0"/>
              <a:t>Observational meta data – project level, scan level, summaries</a:t>
            </a:r>
          </a:p>
          <a:p>
            <a:r>
              <a:rPr lang="en-US" dirty="0" smtClean="0"/>
              <a:t>User Interface – data delivery</a:t>
            </a:r>
          </a:p>
          <a:p>
            <a:pPr lvl="1"/>
            <a:r>
              <a:rPr lang="en-US" dirty="0" smtClean="0"/>
              <a:t>User specifies delivery location</a:t>
            </a:r>
          </a:p>
          <a:p>
            <a:pPr lvl="1"/>
            <a:r>
              <a:rPr lang="en-US" dirty="0" smtClean="0"/>
              <a:t>Proprietary data protection</a:t>
            </a:r>
          </a:p>
          <a:p>
            <a:pPr lvl="1"/>
            <a:r>
              <a:rPr lang="en-US" dirty="0" smtClean="0"/>
              <a:t>File format conversion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8D6A4E-652F-4E1C-9722-918E4910DC5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 – SRO Readiness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Ingest and Storage – June 2009</a:t>
            </a:r>
          </a:p>
          <a:p>
            <a:pPr lvl="1"/>
            <a:r>
              <a:rPr lang="en-US" dirty="0" smtClean="0"/>
              <a:t>Six NGAS hosts : 1 – EVLA site, 5 – AOC. </a:t>
            </a:r>
          </a:p>
          <a:p>
            <a:pPr lvl="1"/>
            <a:r>
              <a:rPr lang="en-US" dirty="0" smtClean="0"/>
              <a:t>NGAS cluster hierarchy with master nodes.</a:t>
            </a:r>
          </a:p>
          <a:p>
            <a:pPr lvl="1"/>
            <a:r>
              <a:rPr lang="en-US" dirty="0" smtClean="0"/>
              <a:t>Create duplicate NGAS nodes</a:t>
            </a:r>
          </a:p>
          <a:p>
            <a:pPr lvl="1"/>
            <a:r>
              <a:rPr lang="en-US" dirty="0" smtClean="0"/>
              <a:t>Ingest SDM and BDF files real-time into evlangas-1</a:t>
            </a:r>
          </a:p>
          <a:p>
            <a:pPr lvl="1"/>
            <a:r>
              <a:rPr lang="en-US" dirty="0" smtClean="0"/>
              <a:t>Mirror into AOC NGAS cluster</a:t>
            </a:r>
          </a:p>
          <a:p>
            <a:pPr lvl="1"/>
            <a:r>
              <a:rPr lang="en-US" dirty="0" smtClean="0"/>
              <a:t>(135 SDM/BDF file sets in the archive)</a:t>
            </a:r>
          </a:p>
          <a:p>
            <a:r>
              <a:rPr lang="en-US" dirty="0" smtClean="0"/>
              <a:t>Data Ingest and Storage – March 2010</a:t>
            </a:r>
          </a:p>
          <a:p>
            <a:pPr lvl="1"/>
            <a:r>
              <a:rPr lang="en-US" dirty="0" smtClean="0"/>
              <a:t>Two NGAS clusters, primary storage, copy storage</a:t>
            </a:r>
          </a:p>
          <a:p>
            <a:pPr lvl="1"/>
            <a:r>
              <a:rPr lang="en-US" dirty="0" smtClean="0"/>
              <a:t>Improved data transfer between EVLA site – AOC (ESO)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Gbit</a:t>
            </a:r>
            <a:r>
              <a:rPr lang="en-US" dirty="0" smtClean="0"/>
              <a:t> fiber EVLA – AOC</a:t>
            </a:r>
          </a:p>
          <a:p>
            <a:pPr lvl="1"/>
            <a:r>
              <a:rPr lang="en-US" dirty="0" smtClean="0"/>
              <a:t>(expect &lt; 20MB/s)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8D6A4E-652F-4E1C-9722-918E4910DC5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AAT – SRO Readiness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Archive Access Tool – Meta data – June 2009</a:t>
            </a:r>
          </a:p>
          <a:p>
            <a:pPr lvl="1"/>
            <a:r>
              <a:rPr lang="en-US" dirty="0" smtClean="0"/>
              <a:t>Cataloging SDM (WIDAR) </a:t>
            </a:r>
          </a:p>
          <a:p>
            <a:pPr lvl="1"/>
            <a:r>
              <a:rPr lang="en-US" dirty="0" smtClean="0"/>
              <a:t>Minimal db table schema changes (CASA-like)</a:t>
            </a:r>
          </a:p>
          <a:p>
            <a:pPr lvl="1"/>
            <a:r>
              <a:rPr lang="en-US" dirty="0" smtClean="0"/>
              <a:t>File set id’s for archive meta data and NGAS</a:t>
            </a:r>
          </a:p>
          <a:p>
            <a:pPr lvl="1"/>
            <a:r>
              <a:rPr lang="en-US" dirty="0" smtClean="0"/>
              <a:t>(automated, moderate failure rate)</a:t>
            </a:r>
          </a:p>
          <a:p>
            <a:r>
              <a:rPr lang="en-US" dirty="0" smtClean="0"/>
              <a:t>Archive Access Tool – Meta data – March 2009</a:t>
            </a:r>
          </a:p>
          <a:p>
            <a:pPr lvl="1"/>
            <a:r>
              <a:rPr lang="en-US" dirty="0" smtClean="0"/>
              <a:t>Possible db schema modifications (WIDAR modes)</a:t>
            </a:r>
          </a:p>
          <a:p>
            <a:pPr lvl="1"/>
            <a:r>
              <a:rPr lang="en-US" dirty="0" smtClean="0"/>
              <a:t>Support connections to archived log files, scripts, calibration files.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8D6A4E-652F-4E1C-9722-918E4910DC5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AAT </a:t>
            </a:r>
            <a:r>
              <a:rPr lang="en-US" smtClean="0"/>
              <a:t>– SRO </a:t>
            </a:r>
            <a:r>
              <a:rPr lang="en-US" dirty="0" smtClean="0"/>
              <a:t>Readiness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Archive Query Tool – June 2009</a:t>
            </a:r>
          </a:p>
          <a:p>
            <a:pPr lvl="1"/>
            <a:r>
              <a:rPr lang="en-US" dirty="0" smtClean="0"/>
              <a:t>Web tools include telescope = EVLA</a:t>
            </a:r>
          </a:p>
          <a:p>
            <a:pPr lvl="1"/>
            <a:r>
              <a:rPr lang="en-US" dirty="0" smtClean="0"/>
              <a:t>Supports queries and creates responses for EVLA SDM/BDF file sets.</a:t>
            </a:r>
          </a:p>
          <a:p>
            <a:pPr lvl="1"/>
            <a:r>
              <a:rPr lang="en-US" dirty="0" smtClean="0"/>
              <a:t>Displays scan level query responses (SDM)</a:t>
            </a:r>
          </a:p>
          <a:p>
            <a:pPr lvl="1"/>
            <a:r>
              <a:rPr lang="en-US" dirty="0" smtClean="0"/>
              <a:t>Delivers SDM/BDF file sets :</a:t>
            </a:r>
          </a:p>
          <a:p>
            <a:pPr lvl="2"/>
            <a:r>
              <a:rPr lang="en-US" dirty="0" smtClean="0"/>
              <a:t>SDM/BDF file set in directory</a:t>
            </a:r>
          </a:p>
          <a:p>
            <a:pPr lvl="2"/>
            <a:r>
              <a:rPr lang="en-US" dirty="0" smtClean="0"/>
              <a:t>Convert to CASA MS</a:t>
            </a:r>
          </a:p>
          <a:p>
            <a:pPr lvl="2"/>
            <a:r>
              <a:rPr lang="en-US" dirty="0" smtClean="0"/>
              <a:t>Convert to AIPS </a:t>
            </a:r>
            <a:r>
              <a:rPr lang="en-US" dirty="0" err="1" smtClean="0"/>
              <a:t>uvfits</a:t>
            </a:r>
            <a:r>
              <a:rPr lang="en-US" dirty="0" smtClean="0"/>
              <a:t> file</a:t>
            </a:r>
          </a:p>
          <a:p>
            <a:r>
              <a:rPr lang="en-US" dirty="0" smtClean="0"/>
              <a:t>Archive Query Tool – March 2010</a:t>
            </a:r>
          </a:p>
          <a:p>
            <a:pPr lvl="1"/>
            <a:r>
              <a:rPr lang="en-US" dirty="0" smtClean="0"/>
              <a:t>Provide ability to deliver data for selected observing scans.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188D6A4E-652F-4E1C-9722-918E4910DC5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RAO Title Pag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old Image Bottom Ba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EVLA  backgrn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NRAOtemplate</Template>
  <TotalTime>339</TotalTime>
  <Words>363</Words>
  <Application>Microsoft Office PowerPoint</Application>
  <PresentationFormat>On-screen Show (4:3)</PresentationFormat>
  <Paragraphs>62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NRAO Title Page</vt:lpstr>
      <vt:lpstr>Gold Image Bottom Bar</vt:lpstr>
      <vt:lpstr>EVLA  backgrnd</vt:lpstr>
      <vt:lpstr>Archive Access Tool</vt:lpstr>
      <vt:lpstr>AAT – Archive Components</vt:lpstr>
      <vt:lpstr>AAT – Archive User Access</vt:lpstr>
      <vt:lpstr>ATT – SRO Readiness</vt:lpstr>
      <vt:lpstr>AAT – SRO Readiness</vt:lpstr>
      <vt:lpstr>AAT – SRO Readiness</vt:lpstr>
    </vt:vector>
  </TitlesOfParts>
  <Company>NRAO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mmckinno</dc:creator>
  <cp:lastModifiedBy>jbenson</cp:lastModifiedBy>
  <cp:revision>42</cp:revision>
  <dcterms:created xsi:type="dcterms:W3CDTF">2009-02-02T00:18:13Z</dcterms:created>
  <dcterms:modified xsi:type="dcterms:W3CDTF">2009-06-04T17:14:56Z</dcterms:modified>
</cp:coreProperties>
</file>